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71" r:id="rId6"/>
    <p:sldId id="272" r:id="rId7"/>
    <p:sldId id="268" r:id="rId8"/>
    <p:sldId id="258" r:id="rId9"/>
    <p:sldId id="266" r:id="rId10"/>
    <p:sldId id="260" r:id="rId11"/>
    <p:sldId id="277" r:id="rId12"/>
    <p:sldId id="276" r:id="rId13"/>
    <p:sldId id="273" r:id="rId14"/>
    <p:sldId id="274" r:id="rId15"/>
    <p:sldId id="275" r:id="rId16"/>
    <p:sldId id="278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AE"/>
    <a:srgbClr val="FF9933"/>
    <a:srgbClr val="FFC000"/>
    <a:srgbClr val="FFD9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B7D0-D260-4217-9135-09561319F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46C21-1238-4CFA-81DF-3B1289F9D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CCB79-5B98-46F5-AA01-64AD5800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1BE6C-9347-45B0-97EA-81D03EF2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00BA-F942-4C7E-ADFA-90008873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1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2B3F-08C1-4186-A781-97C48019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D3AC9-FA2F-4EC3-BBB4-400948251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1818-07DE-467B-972B-FF8071D9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1DFE5-05C5-4C65-B9C0-336763D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EA28-19AE-414A-BC9B-731C7B85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81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938C1-7B9E-4CD2-89A1-9C55DC57E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C50C4-8437-41A3-8CE7-172D2BB4E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9A84-FC46-4FBB-B287-8B8B6DBE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E32BF-7531-4A9B-B4C7-FFC4B238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C4640-6CE4-4687-AD5B-8F415455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8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63BC-E1BA-4268-9122-F3DA0E7E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F33D-30F1-4A38-B408-C4D1831D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39AB0-0F09-4C6B-88C7-4A4B0642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9F88-A7E2-41BF-95F1-883241BF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20706-1486-41C4-A1CE-EC0629D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1874-E81D-4671-9BFF-3B97ED7C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3260C-7A8F-49C0-BEA1-83F247C20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FFA2D-EBC4-4B3E-A26F-12D1CB51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1BF7E-F85C-43BA-9452-26D940BF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2C127-B130-4A13-8D1F-1DA1911D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9A22-C0A7-4AC1-BB50-2817C97D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DE73-B6F4-4F96-BF11-414DA626B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62E67-14C9-4B7B-9A09-17F3648A7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4E0D-7492-4077-90FA-3E70BF5C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8BFD-5C9B-4BAF-8CC9-E0A80304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FC958-0A81-4FB5-B127-8FDFE925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32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FF25-50D0-4EA8-99CF-F4CAEF18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5CE8-2D16-4D60-A287-20167DDD2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514F3-8E9B-4631-AB4E-0E3EF5C34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3D060-8BD7-4659-AF57-AF01EAB74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42E11-317E-4350-B3DD-BAE42BCEC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BA26F-802A-46CB-95AC-F3C1E0E4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E6601-E788-4DCE-A89B-21E47B7F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9CEF2-44DB-4E87-B5C9-C0236508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3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6027-141F-4621-ADC6-96092C3B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526A-98EC-4F51-B365-D8E3B9D3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5D8E9-016A-4E5A-A2DD-4789C975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25409-6A42-46A8-AE33-F64BF98C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0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40AB3-AB31-4EB9-977C-0B67E3CA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FC18-E368-46F8-ADFE-AAEFA8D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F36DD-1A98-4DDF-9B06-8C4E6DCD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7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EDE-D219-4BED-BEFA-48042779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D649-BB19-494A-BF2A-5F7649F7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FB8B9-78BE-436E-92C6-F1C3AF903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44E98-37C7-41C5-98F7-B900073A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977A8-B5EE-477B-B513-1C655C09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BFC4B-D558-4AEA-8F2B-DB82B058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73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C481-C081-4D99-ACB4-E52D2628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B9553-9555-40A4-9E8F-DE806EEAD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EF964-BC93-4F0F-9E1A-A60DE5AD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6623-16EC-45E2-AAD2-5D08B0554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1EACC-7F33-4F7D-851C-650E0261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2F55B-0743-4062-812C-42B46A00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5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E235A4-0599-42ED-A7B6-928BC99F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60766-5229-48E2-BBFC-96707AF9E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5004-59DA-4A67-B57C-544B9E7A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FE4E-A90B-419D-AFA9-239AA001A9F0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FF8B-530C-4758-A365-C84FC2E15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75598-479F-40A3-91BB-CAA2D5559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99C0B-FA48-4B4E-9902-BAB46272A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30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jp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42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47.png"/><Relationship Id="rId4" Type="http://schemas.openxmlformats.org/officeDocument/2006/relationships/image" Target="../media/image40.jp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0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3F0F-0251-4F74-ADA7-B87B6CAB1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39553"/>
            <a:ext cx="5838702" cy="2387600"/>
          </a:xfrm>
        </p:spPr>
        <p:txBody>
          <a:bodyPr/>
          <a:lstStyle/>
          <a:p>
            <a:r>
              <a:rPr lang="en-GB" dirty="0"/>
              <a:t>Age based matrix models</a:t>
            </a:r>
          </a:p>
        </p:txBody>
      </p:sp>
      <p:pic>
        <p:nvPicPr>
          <p:cNvPr id="5" name="Picture 4" descr="A bird sitting on a tree&#10;&#10;Description automatically generated with low confidence">
            <a:extLst>
              <a:ext uri="{FF2B5EF4-FFF2-40B4-BE49-F238E27FC236}">
                <a16:creationId xmlns:a16="http://schemas.microsoft.com/office/drawing/2014/main" id="{1AE8F64D-A3FA-4840-B11E-8F4C4DBB6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r="12511"/>
          <a:stretch/>
        </p:blipFill>
        <p:spPr>
          <a:xfrm>
            <a:off x="5838702" y="0"/>
            <a:ext cx="6353298" cy="685800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0574C1B-9096-4257-B3DE-550F00A271CE}"/>
              </a:ext>
            </a:extLst>
          </p:cNvPr>
          <p:cNvSpPr/>
          <p:nvPr/>
        </p:nvSpPr>
        <p:spPr>
          <a:xfrm>
            <a:off x="1608039" y="394898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2701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8665FF1-220B-4CFB-82E5-CAF19FAD1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630867"/>
                  </p:ext>
                </p:extLst>
              </p:nvPr>
            </p:nvGraphicFramePr>
            <p:xfrm>
              <a:off x="632805" y="1730401"/>
              <a:ext cx="5791200" cy="430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90352123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338229022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20533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513713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97047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Contributors in year t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838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467283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/>
                            <a:t>Recipients in year t+1</a:t>
                          </a:r>
                        </a:p>
                      </a:txBody>
                      <a:tcPr vert="vert270"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 do not breed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produce offspring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produce offspring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6265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 survive into 1 year olds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4066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 year olds do not jump to 2 year olds</a:t>
                          </a:r>
                        </a:p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survive into 2 year olds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survive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41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8665FF1-220B-4CFB-82E5-CAF19FAD1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630867"/>
                  </p:ext>
                </p:extLst>
              </p:nvPr>
            </p:nvGraphicFramePr>
            <p:xfrm>
              <a:off x="632805" y="1730401"/>
              <a:ext cx="5791200" cy="430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90352123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338229022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20533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513713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97047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Contributors in year t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838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467283"/>
                      </a:ext>
                    </a:extLst>
                  </a:tr>
                  <a:tr h="11887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/>
                            <a:t>Recipients in year t+1</a:t>
                          </a:r>
                        </a:p>
                      </a:txBody>
                      <a:tcPr vert="vert270"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 do not breed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6554" t="-64615" r="-101498" b="-20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6554" t="-64615" r="-1498" b="-20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626568"/>
                      </a:ext>
                    </a:extLst>
                  </a:tr>
                  <a:tr h="118872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554" t="-163776" r="-201498" b="-107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40665"/>
                      </a:ext>
                    </a:extLst>
                  </a:tr>
                  <a:tr h="118872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 year olds do not jump to 2 year olds</a:t>
                          </a:r>
                        </a:p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56554" t="-265128" r="-101498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survive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41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E9EAED-ADC2-4374-9516-D80C6B4AC3FF}"/>
              </a:ext>
            </a:extLst>
          </p:cNvPr>
          <p:cNvSpPr/>
          <p:nvPr/>
        </p:nvSpPr>
        <p:spPr>
          <a:xfrm>
            <a:off x="3178175" y="2487316"/>
            <a:ext cx="1612900" cy="1174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80814-21E6-4FF0-96A2-27E45D6A7BB9}"/>
              </a:ext>
            </a:extLst>
          </p:cNvPr>
          <p:cNvSpPr/>
          <p:nvPr/>
        </p:nvSpPr>
        <p:spPr>
          <a:xfrm>
            <a:off x="4806950" y="2487316"/>
            <a:ext cx="1618152" cy="118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AF092C-253F-4A75-8D7F-D1D737F5FD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to read the</a:t>
                </a:r>
                <a:r>
                  <a:rPr lang="en-GB" b="1" dirty="0"/>
                  <a:t> </a:t>
                </a:r>
                <a:r>
                  <a:rPr lang="en-GB" dirty="0"/>
                  <a:t>matrix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AF092C-253F-4A75-8D7F-D1D737F5F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B356987-4EA9-4D92-9080-CA8FFF8EAEFE}"/>
              </a:ext>
            </a:extLst>
          </p:cNvPr>
          <p:cNvGrpSpPr/>
          <p:nvPr/>
        </p:nvGrpSpPr>
        <p:grpSpPr>
          <a:xfrm>
            <a:off x="7366626" y="2917846"/>
            <a:ext cx="3468950" cy="1479508"/>
            <a:chOff x="8228031" y="1723286"/>
            <a:chExt cx="3468950" cy="1479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CBE45A-234F-44D3-B45F-C7FF3FF9D3FB}"/>
                </a:ext>
              </a:extLst>
            </p:cNvPr>
            <p:cNvGrpSpPr/>
            <p:nvPr/>
          </p:nvGrpSpPr>
          <p:grpSpPr>
            <a:xfrm>
              <a:off x="9279527" y="1844749"/>
              <a:ext cx="2074273" cy="1236581"/>
              <a:chOff x="2680607" y="4773090"/>
              <a:chExt cx="2074273" cy="12365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B10507-53D5-43FC-95BB-D5D83024AE53}"/>
                  </a:ext>
                </a:extLst>
              </p:cNvPr>
              <p:cNvSpPr/>
              <p:nvPr/>
            </p:nvSpPr>
            <p:spPr>
              <a:xfrm>
                <a:off x="2680607" y="5168723"/>
                <a:ext cx="677899" cy="420474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20CD09-654C-4712-8C06-22FBD0A0B3DB}"/>
                  </a:ext>
                </a:extLst>
              </p:cNvPr>
              <p:cNvSpPr/>
              <p:nvPr/>
            </p:nvSpPr>
            <p:spPr>
              <a:xfrm>
                <a:off x="3464560" y="5589197"/>
                <a:ext cx="677899" cy="420474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F05E11-2A5B-42B5-9CDA-767933F51334}"/>
                  </a:ext>
                </a:extLst>
              </p:cNvPr>
              <p:cNvSpPr/>
              <p:nvPr/>
            </p:nvSpPr>
            <p:spPr>
              <a:xfrm>
                <a:off x="3505200" y="4773090"/>
                <a:ext cx="1249680" cy="42047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E8DA7C1-E33E-43C6-B91F-86B93B40E4E0}"/>
                    </a:ext>
                  </a:extLst>
                </p:cNvPr>
                <p:cNvSpPr txBox="1"/>
                <p:nvPr/>
              </p:nvSpPr>
              <p:spPr>
                <a:xfrm>
                  <a:off x="8228031" y="1723286"/>
                  <a:ext cx="3468950" cy="14795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𝓐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GB" sz="28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GB" sz="28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  <m:sub>
                                      <m: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  <m:sub>
                                      <m: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E8DA7C1-E33E-43C6-B91F-86B93B40E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031" y="1723286"/>
                  <a:ext cx="3468950" cy="14795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D354C609-7CAE-4B25-A3AF-D222B6C4ACC7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D71717-CFD7-42D0-9231-B7FF0F7A84D8}"/>
              </a:ext>
            </a:extLst>
          </p:cNvPr>
          <p:cNvSpPr/>
          <p:nvPr/>
        </p:nvSpPr>
        <p:spPr>
          <a:xfrm>
            <a:off x="1575426" y="2487316"/>
            <a:ext cx="1586874" cy="11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869904-5692-4FB3-ACFF-15BA73F850C7}"/>
              </a:ext>
            </a:extLst>
          </p:cNvPr>
          <p:cNvSpPr/>
          <p:nvPr/>
        </p:nvSpPr>
        <p:spPr>
          <a:xfrm>
            <a:off x="1575426" y="3668416"/>
            <a:ext cx="1586874" cy="11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038D8-909F-4ADB-A204-86131F849082}"/>
              </a:ext>
            </a:extLst>
          </p:cNvPr>
          <p:cNvSpPr/>
          <p:nvPr/>
        </p:nvSpPr>
        <p:spPr>
          <a:xfrm>
            <a:off x="3178175" y="3668416"/>
            <a:ext cx="1612900" cy="1174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85697-AF40-45D1-ABB5-1E08583D7C40}"/>
              </a:ext>
            </a:extLst>
          </p:cNvPr>
          <p:cNvSpPr/>
          <p:nvPr/>
        </p:nvSpPr>
        <p:spPr>
          <a:xfrm>
            <a:off x="4806950" y="3668416"/>
            <a:ext cx="1618152" cy="118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F10DB-0014-468B-8757-8A8DF7DE8FAA}"/>
              </a:ext>
            </a:extLst>
          </p:cNvPr>
          <p:cNvSpPr/>
          <p:nvPr/>
        </p:nvSpPr>
        <p:spPr>
          <a:xfrm>
            <a:off x="1574329" y="4849516"/>
            <a:ext cx="1586874" cy="11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1CABBC-E130-490C-83C5-7F4AC5BE1440}"/>
              </a:ext>
            </a:extLst>
          </p:cNvPr>
          <p:cNvSpPr/>
          <p:nvPr/>
        </p:nvSpPr>
        <p:spPr>
          <a:xfrm>
            <a:off x="3177078" y="4849516"/>
            <a:ext cx="1612900" cy="1174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C5098B-A9E3-4740-9190-5920A816C43E}"/>
              </a:ext>
            </a:extLst>
          </p:cNvPr>
          <p:cNvSpPr/>
          <p:nvPr/>
        </p:nvSpPr>
        <p:spPr>
          <a:xfrm>
            <a:off x="4805853" y="4849516"/>
            <a:ext cx="1618152" cy="118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07B98F-1199-43A4-95B9-A790BB538B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58" t="58491" r="26875" b="20558"/>
          <a:stretch/>
        </p:blipFill>
        <p:spPr>
          <a:xfrm>
            <a:off x="7318527" y="4849516"/>
            <a:ext cx="4019368" cy="13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38C4-AC9A-4FE4-B80B-B217EB37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94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about for older animals?</a:t>
            </a:r>
            <a:br>
              <a:rPr lang="en-GB" dirty="0"/>
            </a:br>
            <a:r>
              <a:rPr lang="en-GB" dirty="0"/>
              <a:t>E.g. Species which live for 6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F8054-00DC-4000-BBCC-851B4057A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6" t="13333" r="66828" b="65926"/>
          <a:stretch/>
        </p:blipFill>
        <p:spPr>
          <a:xfrm>
            <a:off x="1950720" y="1554479"/>
            <a:ext cx="7301770" cy="4938395"/>
          </a:xfrm>
          <a:prstGeom prst="rect">
            <a:avLst/>
          </a:prstGeom>
        </p:spPr>
      </p:pic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A3A20EF9-8646-4F33-B877-13D97CEF7FCF}"/>
              </a:ext>
            </a:extLst>
          </p:cNvPr>
          <p:cNvSpPr/>
          <p:nvPr/>
        </p:nvSpPr>
        <p:spPr>
          <a:xfrm>
            <a:off x="4695902" y="130534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8767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3B38-1F3E-4AE2-BFB7-BF2DB6F1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Breeding season and data collection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B0EB-F881-450A-BB85-3205B943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3100" cy="472474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When we do our data collection is important information to take into account</a:t>
            </a:r>
          </a:p>
          <a:p>
            <a:r>
              <a:rPr lang="en-GB" dirty="0"/>
              <a:t>If we do collection before breeding</a:t>
            </a:r>
          </a:p>
          <a:p>
            <a:pPr lvl="1"/>
            <a:r>
              <a:rPr lang="en-GB" dirty="0"/>
              <a:t>Then we do not see any new </a:t>
            </a:r>
            <a:r>
              <a:rPr lang="en-GB" dirty="0" err="1"/>
              <a:t>borns</a:t>
            </a:r>
            <a:endParaRPr lang="en-GB" dirty="0"/>
          </a:p>
          <a:p>
            <a:pPr lvl="1"/>
            <a:r>
              <a:rPr lang="en-GB" dirty="0"/>
              <a:t>The new </a:t>
            </a:r>
            <a:r>
              <a:rPr lang="en-GB" dirty="0" err="1"/>
              <a:t>borns</a:t>
            </a:r>
            <a:r>
              <a:rPr lang="en-GB" dirty="0"/>
              <a:t> must survive for ca. one year</a:t>
            </a:r>
          </a:p>
          <a:p>
            <a:pPr lvl="1"/>
            <a:r>
              <a:rPr lang="en-GB" dirty="0"/>
              <a:t>Then we see them</a:t>
            </a:r>
          </a:p>
          <a:p>
            <a:r>
              <a:rPr lang="en-GB" dirty="0"/>
              <a:t>If we do collection after breeding, then for new </a:t>
            </a:r>
            <a:r>
              <a:rPr lang="en-GB" dirty="0" err="1"/>
              <a:t>borns</a:t>
            </a:r>
            <a:r>
              <a:rPr lang="en-GB" dirty="0"/>
              <a:t> to be surveyed the following year</a:t>
            </a:r>
          </a:p>
          <a:p>
            <a:pPr lvl="1"/>
            <a:r>
              <a:rPr lang="en-GB" dirty="0"/>
              <a:t>The breeders must survive for ca. one year before being able to breed</a:t>
            </a:r>
          </a:p>
        </p:txBody>
      </p:sp>
      <p:pic>
        <p:nvPicPr>
          <p:cNvPr id="5" name="Picture 4" descr="A picture containing grass, hay, mammal, laying&#10;&#10;Description automatically generated">
            <a:extLst>
              <a:ext uri="{FF2B5EF4-FFF2-40B4-BE49-F238E27FC236}">
                <a16:creationId xmlns:a16="http://schemas.microsoft.com/office/drawing/2014/main" id="{DD44142D-DA2F-4E9C-8E76-A3E894BA0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4" r="30086"/>
          <a:stretch/>
        </p:blipFill>
        <p:spPr>
          <a:xfrm>
            <a:off x="7353300" y="1444625"/>
            <a:ext cx="4305300" cy="5105744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1D280A6E-15BD-4101-A0F0-281CA55A28FB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15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5EDD-38F1-4578-820A-BB6178A3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Pre-breeding 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370FA-D7C2-4EE1-ADF5-DF920EE1F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2" y="1825625"/>
                <a:ext cx="3684967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we collect data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before</a:t>
                </a:r>
                <a:r>
                  <a:rPr lang="en-GB" dirty="0"/>
                  <a:t> breeding</a:t>
                </a:r>
              </a:p>
              <a:p>
                <a:pPr lvl="1"/>
                <a:r>
                  <a:rPr lang="en-GB" dirty="0" err="1"/>
                  <a:t>Newborns</a:t>
                </a:r>
                <a:r>
                  <a:rPr lang="en-GB" dirty="0"/>
                  <a:t> must survive for ca. a year before we see them</a:t>
                </a:r>
              </a:p>
              <a:p>
                <a:r>
                  <a:rPr lang="en-GB" dirty="0"/>
                  <a:t>This means;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370FA-D7C2-4EE1-ADF5-DF920EE1F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2" y="1825625"/>
                <a:ext cx="3684967" cy="4351338"/>
              </a:xfrm>
              <a:blipFill>
                <a:blip r:embed="rId2"/>
                <a:stretch>
                  <a:fillRect l="-297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05415388-E773-4093-A333-EBB37A3400E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0F07C8-B85E-46A9-9E6A-2C315B005E87}"/>
              </a:ext>
            </a:extLst>
          </p:cNvPr>
          <p:cNvGrpSpPr/>
          <p:nvPr/>
        </p:nvGrpSpPr>
        <p:grpSpPr>
          <a:xfrm>
            <a:off x="3976273" y="1660705"/>
            <a:ext cx="2053970" cy="4991101"/>
            <a:chOff x="3976273" y="1660705"/>
            <a:chExt cx="2053970" cy="49911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AF066-83BB-481F-99C5-CA5018C09DE1}"/>
                </a:ext>
              </a:extLst>
            </p:cNvPr>
            <p:cNvSpPr txBox="1"/>
            <p:nvPr/>
          </p:nvSpPr>
          <p:spPr>
            <a:xfrm>
              <a:off x="4195986" y="2110516"/>
              <a:ext cx="1601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Survey in June</a:t>
              </a:r>
            </a:p>
          </p:txBody>
        </p:sp>
        <p:pic>
          <p:nvPicPr>
            <p:cNvPr id="23" name="Picture 22" descr="A picture containing yellow, outdoor, bird, player&#10;&#10;Description automatically generated">
              <a:extLst>
                <a:ext uri="{FF2B5EF4-FFF2-40B4-BE49-F238E27FC236}">
                  <a16:creationId xmlns:a16="http://schemas.microsoft.com/office/drawing/2014/main" id="{03C803DC-34C5-4D66-AD54-CD799AD6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508" y="3514433"/>
              <a:ext cx="1587500" cy="128364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CE96DD-1655-452B-9278-BC98971906AB}"/>
                </a:ext>
              </a:extLst>
            </p:cNvPr>
            <p:cNvSpPr/>
            <p:nvPr/>
          </p:nvSpPr>
          <p:spPr>
            <a:xfrm>
              <a:off x="3976273" y="1660705"/>
              <a:ext cx="2053970" cy="4991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3A4608-188E-4C93-9B92-C103F76A16F1}"/>
              </a:ext>
            </a:extLst>
          </p:cNvPr>
          <p:cNvGrpSpPr/>
          <p:nvPr/>
        </p:nvGrpSpPr>
        <p:grpSpPr>
          <a:xfrm>
            <a:off x="6030243" y="1660705"/>
            <a:ext cx="2414786" cy="4991101"/>
            <a:chOff x="6030243" y="1660705"/>
            <a:chExt cx="2414786" cy="4991101"/>
          </a:xfrm>
        </p:grpSpPr>
        <p:pic>
          <p:nvPicPr>
            <p:cNvPr id="20" name="Picture 19" descr="A picture containing building, bird, stone&#10;&#10;Description automatically generated">
              <a:extLst>
                <a:ext uri="{FF2B5EF4-FFF2-40B4-BE49-F238E27FC236}">
                  <a16:creationId xmlns:a16="http://schemas.microsoft.com/office/drawing/2014/main" id="{E7AA1CA8-27D9-41B7-8FC1-8D30BA5B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63" y="3514432"/>
              <a:ext cx="1623781" cy="12836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553ED4-63B3-477B-AFD9-EE21A00804FD}"/>
                </a:ext>
              </a:extLst>
            </p:cNvPr>
            <p:cNvSpPr txBox="1"/>
            <p:nvPr/>
          </p:nvSpPr>
          <p:spPr>
            <a:xfrm>
              <a:off x="6413947" y="2137473"/>
              <a:ext cx="20081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Breed </a:t>
              </a:r>
              <a:br>
                <a:rPr lang="en-GB" sz="2800" dirty="0"/>
              </a:br>
              <a:r>
                <a:rPr lang="en-GB" sz="2800" dirty="0"/>
                <a:t>July-March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A5DA57A-52CC-4EA1-9A24-0D39954FC12E}"/>
                    </a:ext>
                  </a:extLst>
                </p:cNvPr>
                <p:cNvSpPr txBox="1"/>
                <p:nvPr/>
              </p:nvSpPr>
              <p:spPr>
                <a:xfrm>
                  <a:off x="6413948" y="4798076"/>
                  <a:ext cx="2008191" cy="1850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Number of offspring produced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𝐴𝑔𝑒</m:t>
                          </m:r>
                        </m:sub>
                      </m:sSub>
                    </m:oMath>
                  </a14:m>
                  <a:r>
                    <a:rPr lang="en-GB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A5DA57A-52CC-4EA1-9A24-0D39954FC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948" y="4798076"/>
                  <a:ext cx="2008191" cy="1850891"/>
                </a:xfrm>
                <a:prstGeom prst="rect">
                  <a:avLst/>
                </a:prstGeom>
                <a:blipFill>
                  <a:blip r:embed="rId5"/>
                  <a:stretch>
                    <a:fillRect t="-2961" r="-3636" b="-65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CC32395-3CAD-46B8-93DB-558761FAF0D6}"/>
                </a:ext>
              </a:extLst>
            </p:cNvPr>
            <p:cNvSpPr/>
            <p:nvPr/>
          </p:nvSpPr>
          <p:spPr>
            <a:xfrm>
              <a:off x="6391059" y="1660705"/>
              <a:ext cx="2053970" cy="4991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09E9C4-110B-4876-86A9-2A231F304430}"/>
                </a:ext>
              </a:extLst>
            </p:cNvPr>
            <p:cNvCxnSpPr>
              <a:stCxn id="33" idx="3"/>
              <a:endCxn id="31" idx="1"/>
            </p:cNvCxnSpPr>
            <p:nvPr/>
          </p:nvCxnSpPr>
          <p:spPr>
            <a:xfrm>
              <a:off x="6030243" y="4156256"/>
              <a:ext cx="3608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6775B-594A-44F9-A9A7-DAA5460EAEAC}"/>
              </a:ext>
            </a:extLst>
          </p:cNvPr>
          <p:cNvGrpSpPr/>
          <p:nvPr/>
        </p:nvGrpSpPr>
        <p:grpSpPr>
          <a:xfrm>
            <a:off x="8445029" y="1660705"/>
            <a:ext cx="2492700" cy="4991101"/>
            <a:chOff x="8445029" y="1660705"/>
            <a:chExt cx="2492700" cy="4991101"/>
          </a:xfrm>
        </p:grpSpPr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A02DB5B-C2F4-4735-A62B-56C1EB2A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030" y="3299003"/>
              <a:ext cx="1371600" cy="1714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A567FE-2994-4D3B-8142-90BD99122845}"/>
                </a:ext>
              </a:extLst>
            </p:cNvPr>
            <p:cNvSpPr txBox="1"/>
            <p:nvPr/>
          </p:nvSpPr>
          <p:spPr>
            <a:xfrm>
              <a:off x="8805845" y="1914008"/>
              <a:ext cx="2053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0 year old survives until April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95A9FA-CC91-4C30-BBD0-1BCB05EDCC16}"/>
                    </a:ext>
                  </a:extLst>
                </p:cNvPr>
                <p:cNvSpPr txBox="1"/>
                <p:nvPr/>
              </p:nvSpPr>
              <p:spPr>
                <a:xfrm>
                  <a:off x="8727931" y="5092700"/>
                  <a:ext cx="220979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% of offspring that survive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95A9FA-CC91-4C30-BBD0-1BCB05EDC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931" y="5092700"/>
                  <a:ext cx="2209798" cy="1384995"/>
                </a:xfrm>
                <a:prstGeom prst="rect">
                  <a:avLst/>
                </a:prstGeom>
                <a:blipFill>
                  <a:blip r:embed="rId7"/>
                  <a:stretch>
                    <a:fillRect l="-4972" t="-3947" r="-8564" b="-1140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89A916-EBFE-44DB-97F7-8D3C907918F3}"/>
                </a:ext>
              </a:extLst>
            </p:cNvPr>
            <p:cNvSpPr/>
            <p:nvPr/>
          </p:nvSpPr>
          <p:spPr>
            <a:xfrm>
              <a:off x="8805845" y="1660705"/>
              <a:ext cx="2053970" cy="4991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FB46856-0F4D-4C61-92D9-B2A2F824DF45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8445029" y="4156256"/>
              <a:ext cx="3608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1715FA1-5FD2-4DF6-8B32-4E047A1FE915}"/>
              </a:ext>
            </a:extLst>
          </p:cNvPr>
          <p:cNvCxnSpPr>
            <a:stCxn id="32" idx="0"/>
            <a:endCxn id="33" idx="0"/>
          </p:cNvCxnSpPr>
          <p:nvPr/>
        </p:nvCxnSpPr>
        <p:spPr>
          <a:xfrm rot="16200000" flipV="1">
            <a:off x="7418044" y="-754081"/>
            <a:ext cx="12700" cy="4829572"/>
          </a:xfrm>
          <a:prstGeom prst="curvedConnector3">
            <a:avLst>
              <a:gd name="adj1" fmla="val 22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D1245-29CF-44B2-9020-2ACCC0C110E5}"/>
                  </a:ext>
                </a:extLst>
              </p:cNvPr>
              <p:cNvSpPr txBox="1"/>
              <p:nvPr/>
            </p:nvSpPr>
            <p:spPr>
              <a:xfrm>
                <a:off x="167612" y="5013503"/>
                <a:ext cx="3730746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D1245-29CF-44B2-9020-2ACCC0C11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2" y="5013503"/>
                <a:ext cx="3730746" cy="1083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8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83A4608-188E-4C93-9B92-C103F76A16F1}"/>
              </a:ext>
            </a:extLst>
          </p:cNvPr>
          <p:cNvGrpSpPr/>
          <p:nvPr/>
        </p:nvGrpSpPr>
        <p:grpSpPr>
          <a:xfrm>
            <a:off x="6416062" y="1660702"/>
            <a:ext cx="2443687" cy="4991101"/>
            <a:chOff x="6391059" y="1660705"/>
            <a:chExt cx="2443687" cy="4991101"/>
          </a:xfrm>
        </p:grpSpPr>
        <p:pic>
          <p:nvPicPr>
            <p:cNvPr id="20" name="Picture 19" descr="A picture containing building, bird, stone&#10;&#10;Description automatically generated">
              <a:extLst>
                <a:ext uri="{FF2B5EF4-FFF2-40B4-BE49-F238E27FC236}">
                  <a16:creationId xmlns:a16="http://schemas.microsoft.com/office/drawing/2014/main" id="{E7AA1CA8-27D9-41B7-8FC1-8D30BA5B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63" y="3514432"/>
              <a:ext cx="1623781" cy="12836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553ED4-63B3-477B-AFD9-EE21A00804FD}"/>
                </a:ext>
              </a:extLst>
            </p:cNvPr>
            <p:cNvSpPr txBox="1"/>
            <p:nvPr/>
          </p:nvSpPr>
          <p:spPr>
            <a:xfrm>
              <a:off x="6413947" y="2137473"/>
              <a:ext cx="20081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Breed </a:t>
              </a:r>
              <a:br>
                <a:rPr lang="en-GB" sz="2800" dirty="0"/>
              </a:br>
              <a:r>
                <a:rPr lang="en-GB" sz="2800" dirty="0"/>
                <a:t>July-March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A5DA57A-52CC-4EA1-9A24-0D39954FC12E}"/>
                    </a:ext>
                  </a:extLst>
                </p:cNvPr>
                <p:cNvSpPr txBox="1"/>
                <p:nvPr/>
              </p:nvSpPr>
              <p:spPr>
                <a:xfrm>
                  <a:off x="6413948" y="4798076"/>
                  <a:ext cx="2008191" cy="1850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Number of offspring produced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</m:sub>
                      </m:sSub>
                    </m:oMath>
                  </a14:m>
                  <a:r>
                    <a:rPr lang="en-GB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A5DA57A-52CC-4EA1-9A24-0D39954FC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948" y="4798076"/>
                  <a:ext cx="2008191" cy="1850891"/>
                </a:xfrm>
                <a:prstGeom prst="rect">
                  <a:avLst/>
                </a:prstGeom>
                <a:blipFill>
                  <a:blip r:embed="rId3"/>
                  <a:stretch>
                    <a:fillRect t="-2961" r="-3636" b="-65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CC32395-3CAD-46B8-93DB-558761FAF0D6}"/>
                </a:ext>
              </a:extLst>
            </p:cNvPr>
            <p:cNvSpPr/>
            <p:nvPr/>
          </p:nvSpPr>
          <p:spPr>
            <a:xfrm>
              <a:off x="6391059" y="1660705"/>
              <a:ext cx="2053970" cy="4991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09E9C4-110B-4876-86A9-2A231F304430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8445029" y="4156256"/>
              <a:ext cx="3897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6775B-594A-44F9-A9A7-DAA5460EAEAC}"/>
              </a:ext>
            </a:extLst>
          </p:cNvPr>
          <p:cNvGrpSpPr/>
          <p:nvPr/>
        </p:nvGrpSpPr>
        <p:grpSpPr>
          <a:xfrm>
            <a:off x="3898645" y="1660702"/>
            <a:ext cx="2517417" cy="4991101"/>
            <a:chOff x="8727931" y="1660705"/>
            <a:chExt cx="2517417" cy="4991101"/>
          </a:xfrm>
        </p:grpSpPr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A02DB5B-C2F4-4735-A62B-56C1EB2A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030" y="3299003"/>
              <a:ext cx="1371600" cy="1714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A567FE-2994-4D3B-8142-90BD99122845}"/>
                </a:ext>
              </a:extLst>
            </p:cNvPr>
            <p:cNvSpPr txBox="1"/>
            <p:nvPr/>
          </p:nvSpPr>
          <p:spPr>
            <a:xfrm>
              <a:off x="8805845" y="2028008"/>
              <a:ext cx="2053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Must survive to breed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95A9FA-CC91-4C30-BBD0-1BCB05EDCC16}"/>
                    </a:ext>
                  </a:extLst>
                </p:cNvPr>
                <p:cNvSpPr txBox="1"/>
                <p:nvPr/>
              </p:nvSpPr>
              <p:spPr>
                <a:xfrm>
                  <a:off x="8727931" y="5092700"/>
                  <a:ext cx="2209798" cy="142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% that survive to breed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</m:sub>
                      </m:sSub>
                    </m:oMath>
                  </a14:m>
                  <a:r>
                    <a:rPr lang="en-GB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95A9FA-CC91-4C30-BBD0-1BCB05EDC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931" y="5092700"/>
                  <a:ext cx="2209798" cy="1420004"/>
                </a:xfrm>
                <a:prstGeom prst="rect">
                  <a:avLst/>
                </a:prstGeom>
                <a:blipFill>
                  <a:blip r:embed="rId5"/>
                  <a:stretch>
                    <a:fillRect l="-3039" t="-3863" r="-2762" b="-90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89A916-EBFE-44DB-97F7-8D3C907918F3}"/>
                </a:ext>
              </a:extLst>
            </p:cNvPr>
            <p:cNvSpPr/>
            <p:nvPr/>
          </p:nvSpPr>
          <p:spPr>
            <a:xfrm>
              <a:off x="8805845" y="1660705"/>
              <a:ext cx="2053970" cy="4991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FB46856-0F4D-4C61-92D9-B2A2F824DF45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10859815" y="4156256"/>
              <a:ext cx="3855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0F07C8-B85E-46A9-9E6A-2C315B005E87}"/>
              </a:ext>
            </a:extLst>
          </p:cNvPr>
          <p:cNvGrpSpPr/>
          <p:nvPr/>
        </p:nvGrpSpPr>
        <p:grpSpPr>
          <a:xfrm>
            <a:off x="8859749" y="1660702"/>
            <a:ext cx="2053970" cy="4991101"/>
            <a:chOff x="3976273" y="1660705"/>
            <a:chExt cx="2053970" cy="49911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AF066-83BB-481F-99C5-CA5018C09DE1}"/>
                </a:ext>
              </a:extLst>
            </p:cNvPr>
            <p:cNvSpPr txBox="1"/>
            <p:nvPr/>
          </p:nvSpPr>
          <p:spPr>
            <a:xfrm>
              <a:off x="4195986" y="2110516"/>
              <a:ext cx="1601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Survey in April</a:t>
              </a:r>
            </a:p>
          </p:txBody>
        </p:sp>
        <p:pic>
          <p:nvPicPr>
            <p:cNvPr id="23" name="Picture 22" descr="A picture containing yellow, outdoor, bird, player&#10;&#10;Description automatically generated">
              <a:extLst>
                <a:ext uri="{FF2B5EF4-FFF2-40B4-BE49-F238E27FC236}">
                  <a16:creationId xmlns:a16="http://schemas.microsoft.com/office/drawing/2014/main" id="{03C803DC-34C5-4D66-AD54-CD799AD6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508" y="3514433"/>
              <a:ext cx="1587500" cy="128364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CE96DD-1655-452B-9278-BC98971906AB}"/>
                </a:ext>
              </a:extLst>
            </p:cNvPr>
            <p:cNvSpPr/>
            <p:nvPr/>
          </p:nvSpPr>
          <p:spPr>
            <a:xfrm>
              <a:off x="3976273" y="1660705"/>
              <a:ext cx="2053970" cy="4991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225EDD-38F1-4578-820A-BB6178A3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Post breeding 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370FA-D7C2-4EE1-ADF5-DF920EE1F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2" y="1825625"/>
                <a:ext cx="3684967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we collect data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after</a:t>
                </a:r>
                <a:r>
                  <a:rPr lang="en-GB" dirty="0"/>
                  <a:t> breeding</a:t>
                </a:r>
              </a:p>
              <a:p>
                <a:pPr lvl="1"/>
                <a:r>
                  <a:rPr lang="en-GB" dirty="0"/>
                  <a:t>Adults must survive before they can breed</a:t>
                </a:r>
              </a:p>
              <a:p>
                <a:r>
                  <a:rPr lang="en-GB" dirty="0"/>
                  <a:t>This means;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370FA-D7C2-4EE1-ADF5-DF920EE1F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2" y="1825625"/>
                <a:ext cx="3684967" cy="4351338"/>
              </a:xfrm>
              <a:blipFill>
                <a:blip r:embed="rId7"/>
                <a:stretch>
                  <a:fillRect l="-2975" t="-2241" r="-2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05415388-E773-4093-A333-EBB37A3400E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1715FA1-5FD2-4DF6-8B32-4E047A1FE915}"/>
              </a:ext>
            </a:extLst>
          </p:cNvPr>
          <p:cNvCxnSpPr>
            <a:cxnSpLocks/>
            <a:stCxn id="33" idx="0"/>
            <a:endCxn id="32" idx="0"/>
          </p:cNvCxnSpPr>
          <p:nvPr/>
        </p:nvCxnSpPr>
        <p:spPr>
          <a:xfrm rot="16200000" flipV="1">
            <a:off x="7445139" y="-780893"/>
            <a:ext cx="12700" cy="488319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D1245-29CF-44B2-9020-2ACCC0C110E5}"/>
                  </a:ext>
                </a:extLst>
              </p:cNvPr>
              <p:cNvSpPr txBox="1"/>
              <p:nvPr/>
            </p:nvSpPr>
            <p:spPr>
              <a:xfrm>
                <a:off x="151545" y="5188034"/>
                <a:ext cx="9197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D1245-29CF-44B2-9020-2ACCC0C11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45" y="5188034"/>
                <a:ext cx="91979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A2BAC815-852B-4FD0-94C5-22B3DF3E8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17" t="14890" r="63060" b="71615"/>
          <a:stretch/>
        </p:blipFill>
        <p:spPr>
          <a:xfrm>
            <a:off x="881585" y="4599215"/>
            <a:ext cx="3056017" cy="15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2DFBFC-1368-41F9-BE85-E79024A71B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Refining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2DFBFC-1368-41F9-BE85-E79024A71B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6D19D-F5B7-4A37-ABA2-EEEC5BA5E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680" y="1396206"/>
                <a:ext cx="684276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have refined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take breeding and survey times into account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But there are some more refinements</a:t>
                </a:r>
              </a:p>
              <a:p>
                <a:r>
                  <a:rPr lang="en-GB" dirty="0"/>
                  <a:t>Do both sexes produce offspring?</a:t>
                </a:r>
              </a:p>
              <a:p>
                <a:pPr lvl="1"/>
                <a:r>
                  <a:rPr lang="en-GB" dirty="0"/>
                  <a:t>No, only females.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Where;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dirty="0"/>
                  <a:t> is the proportion of females (i.e. sex ratio)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</m:oMath>
                </a14:m>
                <a:r>
                  <a:rPr lang="en-GB" dirty="0"/>
                  <a:t> is then the number of offspring per breeding female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6D19D-F5B7-4A37-ABA2-EEEC5BA5E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1396206"/>
                <a:ext cx="6842760" cy="4351338"/>
              </a:xfrm>
              <a:blipFill>
                <a:blip r:embed="rId3"/>
                <a:stretch>
                  <a:fillRect l="-1604" t="-2801" b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AF7F68B8-A677-4548-83D7-F560FBC9C4DB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Two deer in a field of flowers&#10;&#10;Description automatically generated with medium confidence">
            <a:extLst>
              <a:ext uri="{FF2B5EF4-FFF2-40B4-BE49-F238E27FC236}">
                <a16:creationId xmlns:a16="http://schemas.microsoft.com/office/drawing/2014/main" id="{04AA0CD0-D4BA-4478-A075-0BB951CF8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7" y="1396206"/>
            <a:ext cx="3476625" cy="521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05713C-9242-4767-8289-AEAC452161B2}"/>
                  </a:ext>
                </a:extLst>
              </p:cNvPr>
              <p:cNvSpPr txBox="1"/>
              <p:nvPr/>
            </p:nvSpPr>
            <p:spPr>
              <a:xfrm>
                <a:off x="2224536" y="5525580"/>
                <a:ext cx="4627908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m:rPr>
                                    <m:nor/>
                                  </m:rPr>
                                  <a:rPr lang="en-GB" sz="2000" dirty="0"/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m:rPr>
                                    <m:nor/>
                                  </m:rPr>
                                  <a:rPr lang="en-GB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05713C-9242-4767-8289-AEAC4521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36" y="5525580"/>
                <a:ext cx="4627908" cy="1083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6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F66B-7D7C-4324-BB4B-78C318ED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7B50F82-FE0D-4EA4-AA17-AA083B7FAADA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A7C1040-D138-4B58-8B91-50899379F0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1973660"/>
                  </p:ext>
                </p:extLst>
              </p:nvPr>
            </p:nvGraphicFramePr>
            <p:xfrm>
              <a:off x="524567" y="1165860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A7C1040-D138-4B58-8B91-50899379F0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1973660"/>
                  </p:ext>
                </p:extLst>
              </p:nvPr>
            </p:nvGraphicFramePr>
            <p:xfrm>
              <a:off x="524567" y="1165860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904" r="-34431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611927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0000" r="-511927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FAB2DB-779C-4E51-BB2A-E0C80C962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58" t="58491" r="26875" b="20558"/>
          <a:stretch/>
        </p:blipFill>
        <p:spPr>
          <a:xfrm>
            <a:off x="775487" y="3462232"/>
            <a:ext cx="4019368" cy="1378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EA3D245-E1D4-4B71-8658-DA39500CA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5100221"/>
                <a:ext cx="5149088" cy="1757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EA3D245-E1D4-4B71-8658-DA39500C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100221"/>
                <a:ext cx="5149088" cy="1757779"/>
              </a:xfrm>
              <a:prstGeom prst="rect">
                <a:avLst/>
              </a:prstGeom>
              <a:blipFill>
                <a:blip r:embed="rId4"/>
                <a:stretch>
                  <a:fillRect t="-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6">
                <a:extLst>
                  <a:ext uri="{FF2B5EF4-FFF2-40B4-BE49-F238E27FC236}">
                    <a16:creationId xmlns:a16="http://schemas.microsoft.com/office/drawing/2014/main" id="{623C0919-4458-40F8-B5A9-F5FBB1F23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590656"/>
                  </p:ext>
                </p:extLst>
              </p:nvPr>
            </p:nvGraphicFramePr>
            <p:xfrm>
              <a:off x="5876233" y="1546042"/>
              <a:ext cx="5791200" cy="430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90352123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338229022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20533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513713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97047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Contributors in year t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838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467283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/>
                            <a:t>Recipients in year t+1</a:t>
                          </a:r>
                        </a:p>
                      </a:txBody>
                      <a:tcPr vert="vert270"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 do not breed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produce offspring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produce offspring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6265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 survive into 1 year olds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4066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 year olds do not jump to 2 year olds</a:t>
                          </a:r>
                        </a:p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survive into 2 year olds at a rate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survive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41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6">
                <a:extLst>
                  <a:ext uri="{FF2B5EF4-FFF2-40B4-BE49-F238E27FC236}">
                    <a16:creationId xmlns:a16="http://schemas.microsoft.com/office/drawing/2014/main" id="{623C0919-4458-40F8-B5A9-F5FBB1F23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590656"/>
                  </p:ext>
                </p:extLst>
              </p:nvPr>
            </p:nvGraphicFramePr>
            <p:xfrm>
              <a:off x="5876233" y="1546042"/>
              <a:ext cx="5791200" cy="430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90352123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338229022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20533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513713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97047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Contributors in year t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838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 year 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467283"/>
                      </a:ext>
                    </a:extLst>
                  </a:tr>
                  <a:tr h="11887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/>
                            <a:t>Recipients in year t+1</a:t>
                          </a:r>
                        </a:p>
                      </a:txBody>
                      <a:tcPr vert="vert270"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 year olds do not breed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6554" t="-64615" r="-101873" b="-20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6554" t="-64615" r="-1873" b="-20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626568"/>
                      </a:ext>
                    </a:extLst>
                  </a:tr>
                  <a:tr h="118872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554" t="-163776" r="-201873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produce 1 year olds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40665"/>
                      </a:ext>
                    </a:extLst>
                  </a:tr>
                  <a:tr h="118872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</a:t>
                          </a:r>
                        </a:p>
                      </a:txBody>
                      <a:tcPr vert="vert27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 year olds do not jump to 2 year olds</a:t>
                          </a:r>
                        </a:p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56554" t="-265128" r="-101873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 year olds do not survive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410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87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F913-93F5-41D4-9788-AE070CA7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problem with geometric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76F1A-7180-4704-A07F-78872647D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9074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Geometric growth models assume all individuals contribute to the population growth rate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will include sexually immature individuals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exactly the same for all individuals</a:t>
                </a:r>
              </a:p>
              <a:p>
                <a:pPr lvl="1"/>
                <a:r>
                  <a:rPr lang="en-GB" dirty="0"/>
                  <a:t>Does not account for either experience or senescence </a:t>
                </a:r>
              </a:p>
              <a:p>
                <a:r>
                  <a:rPr lang="en-GB" dirty="0"/>
                  <a:t>Very rare that this will reflect biological reality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76F1A-7180-4704-A07F-78872647D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90748" cy="4351338"/>
              </a:xfrm>
              <a:blipFill>
                <a:blip r:embed="rId2"/>
                <a:stretch>
                  <a:fillRect l="-2222" t="-2801" r="-1944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2FBADA48-520A-4B16-974C-EC73A9E9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5405" b="44984"/>
          <a:stretch/>
        </p:blipFill>
        <p:spPr>
          <a:xfrm>
            <a:off x="5228948" y="2011680"/>
            <a:ext cx="6925726" cy="3516647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5B46DA4B-310B-468E-96AD-E304F19EDBB7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9334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DE26-6CD2-481A-B5BF-C08CECC9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" y="0"/>
            <a:ext cx="12187561" cy="1325563"/>
          </a:xfrm>
        </p:spPr>
        <p:txBody>
          <a:bodyPr/>
          <a:lstStyle/>
          <a:p>
            <a:pPr algn="ctr"/>
            <a:r>
              <a:rPr lang="en-GB" dirty="0"/>
              <a:t>Motivating example; Helmeted honeyeater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24032-C9E1-4BE6-AC9E-7498B465E33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169014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Helmeted honeyeater </a:t>
            </a:r>
          </a:p>
          <a:p>
            <a:pPr lvl="1"/>
            <a:r>
              <a:rPr lang="en-GB" i="1" dirty="0" err="1"/>
              <a:t>Lichenostomus</a:t>
            </a:r>
            <a:r>
              <a:rPr lang="en-GB" i="1" dirty="0"/>
              <a:t> </a:t>
            </a:r>
            <a:r>
              <a:rPr lang="en-GB" i="1" dirty="0" err="1"/>
              <a:t>melanops</a:t>
            </a:r>
            <a:r>
              <a:rPr lang="en-GB" i="1" dirty="0"/>
              <a:t> </a:t>
            </a:r>
            <a:r>
              <a:rPr lang="en-GB" i="1" dirty="0" err="1"/>
              <a:t>cassidix</a:t>
            </a:r>
            <a:endParaRPr lang="en-GB" dirty="0"/>
          </a:p>
          <a:p>
            <a:r>
              <a:rPr lang="en-GB" dirty="0"/>
              <a:t>Critically endangered</a:t>
            </a:r>
          </a:p>
          <a:p>
            <a:r>
              <a:rPr lang="en-GB" dirty="0"/>
              <a:t>Present in 1 reserve in Australia</a:t>
            </a:r>
          </a:p>
          <a:p>
            <a:r>
              <a:rPr lang="en-GB" dirty="0"/>
              <a:t>Breed when 1 year old</a:t>
            </a:r>
          </a:p>
          <a:p>
            <a:pPr lvl="1"/>
            <a:r>
              <a:rPr lang="en-GB" dirty="0"/>
              <a:t>From July to March</a:t>
            </a:r>
          </a:p>
          <a:p>
            <a:r>
              <a:rPr lang="en-GB" dirty="0"/>
              <a:t>Can live up to 9 years old</a:t>
            </a:r>
          </a:p>
          <a:p>
            <a:pPr lvl="1"/>
            <a:r>
              <a:rPr lang="en-GB" dirty="0"/>
              <a:t>But we’ll limit to 2 year olds</a:t>
            </a:r>
          </a:p>
          <a:p>
            <a:pPr lvl="1"/>
            <a:r>
              <a:rPr lang="en-GB" dirty="0"/>
              <a:t>So 3 years of life (0, 1, 2)</a:t>
            </a:r>
          </a:p>
          <a:p>
            <a:endParaRPr lang="en-GB" dirty="0"/>
          </a:p>
        </p:txBody>
      </p:sp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D3D75F58-3DF8-419A-A448-B45FB9081775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2" name="Picture 11" descr="A yellow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B54D16D4-6B63-4B83-A6F1-2706FA70D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7"/>
          <a:stretch/>
        </p:blipFill>
        <p:spPr>
          <a:xfrm>
            <a:off x="6007214" y="1825625"/>
            <a:ext cx="5669280" cy="46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DE26-6CD2-481A-B5BF-C08CECC9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" y="0"/>
            <a:ext cx="12187561" cy="1325563"/>
          </a:xfrm>
        </p:spPr>
        <p:txBody>
          <a:bodyPr/>
          <a:lstStyle/>
          <a:p>
            <a:pPr algn="ctr"/>
            <a:r>
              <a:rPr lang="en-GB" dirty="0"/>
              <a:t>Let’s predict the future of honeyeaters!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24032-C9E1-4BE6-AC9E-7498B465E33D}"/>
              </a:ext>
            </a:extLst>
          </p:cNvPr>
          <p:cNvSpPr txBox="1">
            <a:spLocks/>
          </p:cNvSpPr>
          <p:nvPr/>
        </p:nvSpPr>
        <p:spPr>
          <a:xfrm>
            <a:off x="719327" y="1765005"/>
            <a:ext cx="7085773" cy="463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What do you notice about the population in 2008?</a:t>
            </a:r>
          </a:p>
          <a:p>
            <a:r>
              <a:rPr lang="en-GB" dirty="0"/>
              <a:t>Fewer older individuals</a:t>
            </a:r>
          </a:p>
          <a:p>
            <a:pPr marL="0" indent="0">
              <a:buNone/>
            </a:pPr>
            <a:r>
              <a:rPr lang="en-GB" dirty="0"/>
              <a:t>We do a complete census on 0 year olds in 2009</a:t>
            </a:r>
          </a:p>
          <a:p>
            <a:pPr marL="0" indent="0">
              <a:buNone/>
            </a:pPr>
            <a:r>
              <a:rPr lang="en-GB" dirty="0"/>
              <a:t>But then money runs out</a:t>
            </a:r>
          </a:p>
          <a:p>
            <a:pPr marL="0" indent="0">
              <a:buNone/>
            </a:pPr>
            <a:r>
              <a:rPr lang="en-GB" dirty="0"/>
              <a:t>Assume we know the survival and fecundity rates of the three ages</a:t>
            </a:r>
          </a:p>
          <a:p>
            <a:r>
              <a:rPr lang="en-GB" dirty="0"/>
              <a:t>What will our population size be in 2009?</a:t>
            </a:r>
          </a:p>
        </p:txBody>
      </p:sp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D3D75F58-3DF8-419A-A448-B45FB9081775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E58869-BA95-449C-8E8E-03B23B71C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3" t="45234" r="49331" b="31340"/>
          <a:stretch/>
        </p:blipFill>
        <p:spPr>
          <a:xfrm>
            <a:off x="8314659" y="1913201"/>
            <a:ext cx="2700671" cy="3839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1A538-F4CB-4E47-B166-4727E5D29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64" t="39418" r="43306" b="37317"/>
          <a:stretch/>
        </p:blipFill>
        <p:spPr>
          <a:xfrm>
            <a:off x="8314659" y="2035302"/>
            <a:ext cx="3590260" cy="37170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3AEDDA-3C14-4BCA-8586-2451DD457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58" t="46850" r="37122" b="29401"/>
          <a:stretch/>
        </p:blipFill>
        <p:spPr>
          <a:xfrm>
            <a:off x="7323284" y="2170880"/>
            <a:ext cx="4868716" cy="30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DE26-6CD2-481A-B5BF-C08CECC9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" y="0"/>
            <a:ext cx="12187561" cy="1325563"/>
          </a:xfrm>
        </p:spPr>
        <p:txBody>
          <a:bodyPr/>
          <a:lstStyle/>
          <a:p>
            <a:pPr algn="ctr"/>
            <a:r>
              <a:rPr lang="en-GB" dirty="0"/>
              <a:t>Let’s predict the future of honeyeaters!</a:t>
            </a:r>
          </a:p>
        </p:txBody>
      </p:sp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D3D75F58-3DF8-419A-A448-B45FB9081775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EB11455E-C04F-450D-9262-954958411B2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4811498"/>
                  </p:ext>
                </p:extLst>
              </p:nvPr>
            </p:nvGraphicFramePr>
            <p:xfrm>
              <a:off x="7805100" y="2419350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EB11455E-C04F-450D-9262-954958411B2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4811498"/>
                  </p:ext>
                </p:extLst>
              </p:nvPr>
            </p:nvGraphicFramePr>
            <p:xfrm>
              <a:off x="7805100" y="2419350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654" r="-880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563" r="-5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1563" r="-4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D5066D14-57A8-4A21-A029-19C7680D18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644120"/>
                  </p:ext>
                </p:extLst>
              </p:nvPr>
            </p:nvGraphicFramePr>
            <p:xfrm>
              <a:off x="7805100" y="2419350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alpha val="54902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D5066D14-57A8-4A21-A029-19C7680D18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644120"/>
                  </p:ext>
                </p:extLst>
              </p:nvPr>
            </p:nvGraphicFramePr>
            <p:xfrm>
              <a:off x="7805100" y="2419350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654" r="-880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563" r="-5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1563" r="-4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alpha val="54902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5">
                <a:extLst>
                  <a:ext uri="{FF2B5EF4-FFF2-40B4-BE49-F238E27FC236}">
                    <a16:creationId xmlns:a16="http://schemas.microsoft.com/office/drawing/2014/main" id="{B550AF0A-AAE9-42BE-954F-16E6C98489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0218489"/>
                  </p:ext>
                </p:extLst>
              </p:nvPr>
            </p:nvGraphicFramePr>
            <p:xfrm>
              <a:off x="7805100" y="2445258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alpha val="54902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5">
                <a:extLst>
                  <a:ext uri="{FF2B5EF4-FFF2-40B4-BE49-F238E27FC236}">
                    <a16:creationId xmlns:a16="http://schemas.microsoft.com/office/drawing/2014/main" id="{B550AF0A-AAE9-42BE-954F-16E6C98489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0218489"/>
                  </p:ext>
                </p:extLst>
              </p:nvPr>
            </p:nvGraphicFramePr>
            <p:xfrm>
              <a:off x="7805100" y="2445258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7654" r="-880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5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4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alpha val="54902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3BF752F9-97F8-41D4-B42B-777E8186BCD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3656372"/>
                  </p:ext>
                </p:extLst>
              </p:nvPr>
            </p:nvGraphicFramePr>
            <p:xfrm>
              <a:off x="7805099" y="2445258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alpha val="54902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3BF752F9-97F8-41D4-B42B-777E8186BCD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3656372"/>
                  </p:ext>
                </p:extLst>
              </p:nvPr>
            </p:nvGraphicFramePr>
            <p:xfrm>
              <a:off x="7805099" y="2445258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7654" r="-880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r="-4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alpha val="54902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5">
                <a:extLst>
                  <a:ext uri="{FF2B5EF4-FFF2-40B4-BE49-F238E27FC236}">
                    <a16:creationId xmlns:a16="http://schemas.microsoft.com/office/drawing/2014/main" id="{2CB2ED05-9315-4F93-ADBD-ECCF4F15160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9963076"/>
                  </p:ext>
                </p:extLst>
              </p:nvPr>
            </p:nvGraphicFramePr>
            <p:xfrm>
              <a:off x="7805099" y="2445258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5">
                <a:extLst>
                  <a:ext uri="{FF2B5EF4-FFF2-40B4-BE49-F238E27FC236}">
                    <a16:creationId xmlns:a16="http://schemas.microsoft.com/office/drawing/2014/main" id="{2CB2ED05-9315-4F93-ADBD-ECCF4F15160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9963076"/>
                  </p:ext>
                </p:extLst>
              </p:nvPr>
            </p:nvGraphicFramePr>
            <p:xfrm>
              <a:off x="7805099" y="2445258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7654" r="-880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0000" r="-5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00000" r="-4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306738C-93D7-4C88-8D95-F02BDD667966}"/>
              </a:ext>
            </a:extLst>
          </p:cNvPr>
          <p:cNvSpPr/>
          <p:nvPr/>
        </p:nvSpPr>
        <p:spPr>
          <a:xfrm>
            <a:off x="2314498" y="4730496"/>
            <a:ext cx="343358" cy="365760"/>
          </a:xfrm>
          <a:prstGeom prst="rect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32272F-2BB7-4A51-87D2-D95DA95AF457}"/>
              </a:ext>
            </a:extLst>
          </p:cNvPr>
          <p:cNvSpPr/>
          <p:nvPr/>
        </p:nvSpPr>
        <p:spPr>
          <a:xfrm>
            <a:off x="2879729" y="4714343"/>
            <a:ext cx="556886" cy="36576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D261C-E4BA-4F2C-882B-942BE6AEF67D}"/>
              </a:ext>
            </a:extLst>
          </p:cNvPr>
          <p:cNvSpPr/>
          <p:nvPr/>
        </p:nvSpPr>
        <p:spPr>
          <a:xfrm>
            <a:off x="2314498" y="5112409"/>
            <a:ext cx="343358" cy="365760"/>
          </a:xfrm>
          <a:prstGeom prst="rect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224E6D-0295-43D2-885E-76952D04AAF5}"/>
              </a:ext>
            </a:extLst>
          </p:cNvPr>
          <p:cNvSpPr/>
          <p:nvPr/>
        </p:nvSpPr>
        <p:spPr>
          <a:xfrm>
            <a:off x="2879729" y="5096256"/>
            <a:ext cx="556886" cy="36576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BB24032-C9E1-4BE6-AC9E-7498B465E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327" y="1962912"/>
                <a:ext cx="7085773" cy="3877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What will our population size be in 2009?</a:t>
                </a:r>
              </a:p>
              <a:p>
                <a:r>
                  <a:rPr lang="en-GB" dirty="0"/>
                  <a:t>Start with how many 1 year olds there were in 2009</a:t>
                </a:r>
              </a:p>
              <a:p>
                <a:r>
                  <a:rPr lang="en-GB" dirty="0"/>
                  <a:t>Number of 1 year olds in 2009 are based on number of 0 year olds in 2008 that survived</a:t>
                </a:r>
              </a:p>
              <a:p>
                <a:pPr marL="0" indent="0">
                  <a:buNone/>
                </a:pPr>
                <a:r>
                  <a:rPr lang="en-GB" dirty="0"/>
                  <a:t>For 2009: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1,09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0,08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=0.54∗26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=14</m:t>
                    </m:r>
                  </m:oMath>
                </a14:m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,09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,08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0.68∗16=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BB24032-C9E1-4BE6-AC9E-7498B465E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7" y="1962912"/>
                <a:ext cx="7085773" cy="3877056"/>
              </a:xfrm>
              <a:prstGeom prst="rect">
                <a:avLst/>
              </a:prstGeom>
              <a:blipFill>
                <a:blip r:embed="rId7"/>
                <a:stretch>
                  <a:fillRect l="-1721" t="-2516" r="-2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9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DA23C1-9A0D-4060-AFC7-A666726359EE}"/>
              </a:ext>
            </a:extLst>
          </p:cNvPr>
          <p:cNvSpPr/>
          <p:nvPr/>
        </p:nvSpPr>
        <p:spPr>
          <a:xfrm>
            <a:off x="2314499" y="4364736"/>
            <a:ext cx="343358" cy="365760"/>
          </a:xfrm>
          <a:prstGeom prst="rect">
            <a:avLst/>
          </a:prstGeom>
          <a:solidFill>
            <a:srgbClr val="FF5C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BF1862-3ECB-4943-8A7F-A712769F674E}"/>
              </a:ext>
            </a:extLst>
          </p:cNvPr>
          <p:cNvSpPr/>
          <p:nvPr/>
        </p:nvSpPr>
        <p:spPr>
          <a:xfrm>
            <a:off x="2314498" y="4730496"/>
            <a:ext cx="343358" cy="365760"/>
          </a:xfrm>
          <a:prstGeom prst="rect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1683F2-C725-4AFF-8695-5E703BC204AB}"/>
              </a:ext>
            </a:extLst>
          </p:cNvPr>
          <p:cNvSpPr/>
          <p:nvPr/>
        </p:nvSpPr>
        <p:spPr>
          <a:xfrm>
            <a:off x="2314498" y="3998976"/>
            <a:ext cx="343358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D9CADC-C5C1-4E85-8622-8794B4F85529}"/>
              </a:ext>
            </a:extLst>
          </p:cNvPr>
          <p:cNvSpPr/>
          <p:nvPr/>
        </p:nvSpPr>
        <p:spPr>
          <a:xfrm>
            <a:off x="3645408" y="3998976"/>
            <a:ext cx="285242" cy="365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ADE26-6CD2-481A-B5BF-C08CECC9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" y="0"/>
            <a:ext cx="12187561" cy="1325563"/>
          </a:xfrm>
        </p:spPr>
        <p:txBody>
          <a:bodyPr/>
          <a:lstStyle/>
          <a:p>
            <a:pPr algn="ctr"/>
            <a:r>
              <a:rPr lang="en-GB" dirty="0"/>
              <a:t>Let’s predict the future of honeyeaters!</a:t>
            </a:r>
          </a:p>
        </p:txBody>
      </p:sp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D3D75F58-3DF8-419A-A448-B45FB9081775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5">
                <a:extLst>
                  <a:ext uri="{FF2B5EF4-FFF2-40B4-BE49-F238E27FC236}">
                    <a16:creationId xmlns:a16="http://schemas.microsoft.com/office/drawing/2014/main" id="{A37AFDF9-AC6C-46CA-9529-E672A9F9CFD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10512660"/>
                  </p:ext>
                </p:extLst>
              </p:nvPr>
            </p:nvGraphicFramePr>
            <p:xfrm>
              <a:off x="7948069" y="2297430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5">
                <a:extLst>
                  <a:ext uri="{FF2B5EF4-FFF2-40B4-BE49-F238E27FC236}">
                    <a16:creationId xmlns:a16="http://schemas.microsoft.com/office/drawing/2014/main" id="{A37AFDF9-AC6C-46CA-9529-E672A9F9CFD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10512660"/>
                  </p:ext>
                </p:extLst>
              </p:nvPr>
            </p:nvGraphicFramePr>
            <p:xfrm>
              <a:off x="7948069" y="2297430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654" r="-880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563" r="-5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1563" r="-4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EABB2F45-4120-48FA-BDFC-2CAE487121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97403742"/>
                  </p:ext>
                </p:extLst>
              </p:nvPr>
            </p:nvGraphicFramePr>
            <p:xfrm>
              <a:off x="7941012" y="2301327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EABB2F45-4120-48FA-BDFC-2CAE487121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97403742"/>
                  </p:ext>
                </p:extLst>
              </p:nvPr>
            </p:nvGraphicFramePr>
            <p:xfrm>
              <a:off x="7941012" y="2301327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654" r="-880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5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0000" r="-4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C8C72361-8DAE-4297-9E3A-13C8F80768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7638687"/>
                  </p:ext>
                </p:extLst>
              </p:nvPr>
            </p:nvGraphicFramePr>
            <p:xfrm>
              <a:off x="7938307" y="2292183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C8C72361-8DAE-4297-9E3A-13C8F80768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7638687"/>
                  </p:ext>
                </p:extLst>
              </p:nvPr>
            </p:nvGraphicFramePr>
            <p:xfrm>
              <a:off x="7938307" y="2292183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7361" r="-1173" b="-5031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5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4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5">
                <a:extLst>
                  <a:ext uri="{FF2B5EF4-FFF2-40B4-BE49-F238E27FC236}">
                    <a16:creationId xmlns:a16="http://schemas.microsoft.com/office/drawing/2014/main" id="{D261CB32-5911-4E85-91A1-6D1EC5BF417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0749636"/>
                  </p:ext>
                </p:extLst>
              </p:nvPr>
            </p:nvGraphicFramePr>
            <p:xfrm>
              <a:off x="7944424" y="2292183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5">
                <a:extLst>
                  <a:ext uri="{FF2B5EF4-FFF2-40B4-BE49-F238E27FC236}">
                    <a16:creationId xmlns:a16="http://schemas.microsoft.com/office/drawing/2014/main" id="{D261CB32-5911-4E85-91A1-6D1EC5BF417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0749636"/>
                  </p:ext>
                </p:extLst>
              </p:nvPr>
            </p:nvGraphicFramePr>
            <p:xfrm>
              <a:off x="7944424" y="2292183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7361" r="-1173" b="-5031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r="-40991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E6FF28A8-B622-4DC7-A330-472709854B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4450599"/>
                  </p:ext>
                </p:extLst>
              </p:nvPr>
            </p:nvGraphicFramePr>
            <p:xfrm>
              <a:off x="7938543" y="2284008"/>
              <a:ext cx="4100961" cy="2272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50292" marB="50292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E6FF28A8-B622-4DC7-A330-472709854B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4450599"/>
                  </p:ext>
                </p:extLst>
              </p:nvPr>
            </p:nvGraphicFramePr>
            <p:xfrm>
              <a:off x="7938543" y="2284008"/>
              <a:ext cx="4100961" cy="22722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40081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50292" marB="50292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7361" r="-1173" b="-48939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3125" r="-5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03125" r="-4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3.2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4.8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EC503-5F39-4CF2-8306-C5D55E8CF0F4}"/>
                  </a:ext>
                </a:extLst>
              </p:cNvPr>
              <p:cNvSpPr txBox="1"/>
              <p:nvPr/>
            </p:nvSpPr>
            <p:spPr>
              <a:xfrm>
                <a:off x="1222000" y="5476955"/>
                <a:ext cx="9748000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GB" sz="2800" dirty="0"/>
                  <a:t>By including age specific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ϕ</m:t>
                        </m:r>
                      </m:e>
                      <m:sub>
                        <m:r>
                          <a:rPr lang="en-GB" sz="2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𝐴𝑔𝑒</m:t>
                        </m:r>
                      </m:sub>
                    </m:sSub>
                  </m:oMath>
                </a14:m>
                <a:r>
                  <a:rPr lang="en-GB" sz="2800" dirty="0"/>
                  <a:t>) and fecundity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</m:oMath>
                </a14:m>
                <a:r>
                  <a:rPr lang="en-GB" sz="2800" dirty="0"/>
                  <a:t>) rates, we can predict future population sizes!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EC503-5F39-4CF2-8306-C5D55E8C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00" y="5476955"/>
                <a:ext cx="9748000" cy="989117"/>
              </a:xfrm>
              <a:prstGeom prst="rect">
                <a:avLst/>
              </a:prstGeom>
              <a:blipFill>
                <a:blip r:embed="rId7"/>
                <a:stretch>
                  <a:fillRect t="-5521" r="-188" b="-15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6A18AEC-DAEC-4C3E-9742-CC4E47586CD8}"/>
              </a:ext>
            </a:extLst>
          </p:cNvPr>
          <p:cNvSpPr/>
          <p:nvPr/>
        </p:nvSpPr>
        <p:spPr>
          <a:xfrm>
            <a:off x="2815857" y="3998976"/>
            <a:ext cx="556887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61A71-7C8A-4900-A926-2B0FABDBA457}"/>
              </a:ext>
            </a:extLst>
          </p:cNvPr>
          <p:cNvSpPr/>
          <p:nvPr/>
        </p:nvSpPr>
        <p:spPr>
          <a:xfrm>
            <a:off x="4147064" y="3998976"/>
            <a:ext cx="526536" cy="36576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FA205-DFF3-4660-AF17-42124D4BF678}"/>
              </a:ext>
            </a:extLst>
          </p:cNvPr>
          <p:cNvSpPr/>
          <p:nvPr/>
        </p:nvSpPr>
        <p:spPr>
          <a:xfrm>
            <a:off x="2875289" y="4360013"/>
            <a:ext cx="556886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444B31-3319-444D-B3FE-0EBDEFCEE5EF}"/>
              </a:ext>
            </a:extLst>
          </p:cNvPr>
          <p:cNvSpPr/>
          <p:nvPr/>
        </p:nvSpPr>
        <p:spPr>
          <a:xfrm>
            <a:off x="2879729" y="4714343"/>
            <a:ext cx="556886" cy="36576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BB24032-C9E1-4BE6-AC9E-7498B465E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327" y="1325563"/>
                <a:ext cx="7085773" cy="45144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What about 0 year olds in 2010?</a:t>
                </a:r>
              </a:p>
              <a:p>
                <a:r>
                  <a:rPr lang="en-GB" dirty="0"/>
                  <a:t>Which ages contribute to 0 year olds?</a:t>
                </a:r>
              </a:p>
              <a:p>
                <a:r>
                  <a:rPr lang="en-GB" dirty="0"/>
                  <a:t>Only honeyeaters that 1+ year olds breed</a:t>
                </a:r>
              </a:p>
              <a:p>
                <a:pPr lvl="1"/>
                <a:r>
                  <a:rPr lang="en-GB" dirty="0"/>
                  <a:t>Which means both 1 and 2 years olds breed at age specific fecundity 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r>
                  <a:rPr lang="en-GB" dirty="0"/>
                  <a:t>For 2010: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1,09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2,09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3.2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∗14+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4.8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∗11=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0,0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=0.54∗28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,0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0.68∗14=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BB24032-C9E1-4BE6-AC9E-7498B465E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7" y="1325563"/>
                <a:ext cx="7085773" cy="4514405"/>
              </a:xfrm>
              <a:prstGeom prst="rect">
                <a:avLst/>
              </a:prstGeom>
              <a:blipFill>
                <a:blip r:embed="rId8"/>
                <a:stretch>
                  <a:fillRect l="-1721" t="-2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CD834BD-11E8-4635-A30B-36EFD56E75D2}"/>
              </a:ext>
            </a:extLst>
          </p:cNvPr>
          <p:cNvSpPr/>
          <p:nvPr/>
        </p:nvSpPr>
        <p:spPr>
          <a:xfrm>
            <a:off x="4753474" y="3994253"/>
            <a:ext cx="297175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4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4" grpId="0" animBg="1"/>
      <p:bldP spid="4" grpId="1" animBg="1"/>
      <p:bldP spid="12" grpId="0" animBg="1"/>
      <p:bldP spid="12" grpId="1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33A6-CBC4-470B-A419-D6CBA725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To do this, we exploited age based life histories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A34A-E6A1-44DC-A1FF-2278557B1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100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3 ages in this example (0, 1 and 2 year olds)</a:t>
            </a:r>
          </a:p>
          <a:p>
            <a:r>
              <a:rPr lang="en-GB" dirty="0"/>
              <a:t>Young animals “contribute” to next age population by surviving</a:t>
            </a:r>
          </a:p>
          <a:p>
            <a:r>
              <a:rPr lang="en-GB" dirty="0"/>
              <a:t>Reproductive animals “contribute” to 0 year old population by reproducing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D7E1AA3C-FD42-4FA8-9EC2-74024D56A0E6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1123D2-DBBE-4613-AAA2-3FB26AFB1035}"/>
              </a:ext>
            </a:extLst>
          </p:cNvPr>
          <p:cNvSpPr/>
          <p:nvPr/>
        </p:nvSpPr>
        <p:spPr>
          <a:xfrm>
            <a:off x="2672279" y="4809566"/>
            <a:ext cx="1010093" cy="95693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7EBFC0-870E-49B3-B7CF-CE764DDF1386}"/>
              </a:ext>
            </a:extLst>
          </p:cNvPr>
          <p:cNvSpPr/>
          <p:nvPr/>
        </p:nvSpPr>
        <p:spPr>
          <a:xfrm>
            <a:off x="5449004" y="4809566"/>
            <a:ext cx="1010093" cy="9569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4F2AF6-AB14-4F17-8FA9-E98ED24CF775}"/>
              </a:ext>
            </a:extLst>
          </p:cNvPr>
          <p:cNvSpPr/>
          <p:nvPr/>
        </p:nvSpPr>
        <p:spPr>
          <a:xfrm>
            <a:off x="8225729" y="4809566"/>
            <a:ext cx="1010093" cy="95693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2</a:t>
            </a: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CB7A-6FE7-4C18-A170-37447306305A}"/>
                  </a:ext>
                </a:extLst>
              </p:cNvPr>
              <p:cNvSpPr txBox="1"/>
              <p:nvPr/>
            </p:nvSpPr>
            <p:spPr>
              <a:xfrm>
                <a:off x="4371772" y="5291673"/>
                <a:ext cx="541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GB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CB7A-6FE7-4C18-A170-37447306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72" y="5291673"/>
                <a:ext cx="54193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58CFA6-7F6E-44A7-AF74-9B332B5F3314}"/>
                  </a:ext>
                </a:extLst>
              </p:cNvPr>
              <p:cNvSpPr txBox="1"/>
              <p:nvPr/>
            </p:nvSpPr>
            <p:spPr>
              <a:xfrm>
                <a:off x="7171971" y="5291673"/>
                <a:ext cx="541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58CFA6-7F6E-44A7-AF74-9B332B5F3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71" y="5291673"/>
                <a:ext cx="5419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4D785-A405-4E21-8DA9-D6EF7B0A73D5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682372" y="5288031"/>
            <a:ext cx="17666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B1E55-9356-4B49-946D-7EE3ED2B1331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6459097" y="5288031"/>
            <a:ext cx="17666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1287551-3283-4005-997A-5792FB8D486F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4565689" y="3421203"/>
            <a:ext cx="12700" cy="2776725"/>
          </a:xfrm>
          <a:prstGeom prst="curvedConnector3">
            <a:avLst>
              <a:gd name="adj1" fmla="val 68232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0658FC7-8021-4C47-9472-DD5A72C6519A}"/>
              </a:ext>
            </a:extLst>
          </p:cNvPr>
          <p:cNvCxnSpPr>
            <a:stCxn id="8" idx="0"/>
            <a:endCxn id="6" idx="0"/>
          </p:cNvCxnSpPr>
          <p:nvPr/>
        </p:nvCxnSpPr>
        <p:spPr>
          <a:xfrm rot="16200000" flipV="1">
            <a:off x="5954051" y="2032841"/>
            <a:ext cx="12700" cy="5553450"/>
          </a:xfrm>
          <a:prstGeom prst="curvedConnector3">
            <a:avLst>
              <a:gd name="adj1" fmla="val 925116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887EE3-E2D2-4E47-BD4A-F012855030CD}"/>
                  </a:ext>
                </a:extLst>
              </p:cNvPr>
              <p:cNvSpPr txBox="1"/>
              <p:nvPr/>
            </p:nvSpPr>
            <p:spPr>
              <a:xfrm>
                <a:off x="4440295" y="3919346"/>
                <a:ext cx="4048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887EE3-E2D2-4E47-BD4A-F0128550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295" y="3919346"/>
                <a:ext cx="4048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3BC38F-66D4-4A60-BD68-F71EFCE51A86}"/>
                  </a:ext>
                </a:extLst>
              </p:cNvPr>
              <p:cNvSpPr txBox="1"/>
              <p:nvPr/>
            </p:nvSpPr>
            <p:spPr>
              <a:xfrm>
                <a:off x="7240494" y="3919346"/>
                <a:ext cx="4048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3BC38F-66D4-4A60-BD68-F71EFCE5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494" y="3919346"/>
                <a:ext cx="404886" cy="523220"/>
              </a:xfrm>
              <a:prstGeom prst="rect">
                <a:avLst/>
              </a:prstGeom>
              <a:blipFill>
                <a:blip r:embed="rId5"/>
                <a:stretch>
                  <a:fillRect r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87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10" grpId="0"/>
      <p:bldP spid="11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A2664E-2240-40A5-8747-9D17C7F55F12}"/>
                  </a:ext>
                </a:extLst>
              </p:cNvPr>
              <p:cNvSpPr txBox="1"/>
              <p:nvPr/>
            </p:nvSpPr>
            <p:spPr>
              <a:xfrm>
                <a:off x="428606" y="2923305"/>
                <a:ext cx="3468950" cy="1479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A2664E-2240-40A5-8747-9D17C7F5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" y="2923305"/>
                <a:ext cx="3468950" cy="1479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A3C5516-5D33-4DF4-A116-AC8CAF9740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9284" y="3036985"/>
                <a:ext cx="2978252" cy="1757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A3C5516-5D33-4DF4-A116-AC8CAF97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284" y="3036985"/>
                <a:ext cx="2978252" cy="1757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46FE9-E94B-4BE6-BF8E-D7ABA6CA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Mathematical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065EF-42B8-4881-BE16-224846111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9284" y="1971603"/>
                <a:ext cx="2138039" cy="553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GB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a:rPr lang="en-GB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GB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r>
                  <a:rPr lang="en-GB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GB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065EF-42B8-4881-BE16-224846111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9284" y="1971603"/>
                <a:ext cx="2138039" cy="55359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57;p13">
            <a:extLst>
              <a:ext uri="{FF2B5EF4-FFF2-40B4-BE49-F238E27FC236}">
                <a16:creationId xmlns:a16="http://schemas.microsoft.com/office/drawing/2014/main" id="{168179E5-2D89-4C7C-997D-5C374C08254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5C18D9-A103-4DE5-9583-3D966D5AFF0A}"/>
              </a:ext>
            </a:extLst>
          </p:cNvPr>
          <p:cNvCxnSpPr>
            <a:cxnSpLocks/>
          </p:cNvCxnSpPr>
          <p:nvPr/>
        </p:nvCxnSpPr>
        <p:spPr>
          <a:xfrm>
            <a:off x="5381751" y="2370481"/>
            <a:ext cx="68727" cy="56599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F9674A-4888-4349-B935-8BDE2CD79814}"/>
                  </a:ext>
                </a:extLst>
              </p:cNvPr>
              <p:cNvSpPr txBox="1"/>
              <p:nvPr/>
            </p:nvSpPr>
            <p:spPr>
              <a:xfrm>
                <a:off x="10051" y="5574025"/>
                <a:ext cx="73084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GB" sz="2000" dirty="0"/>
                  <a:t>Replace </a:t>
                </a:r>
                <a14:m>
                  <m:oMath xmlns:m="http://schemas.openxmlformats.org/officeDocument/2006/math">
                    <m:r>
                      <a:rPr lang="en-GB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GB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with vector of most recent population sizes by age</a:t>
                </a:r>
              </a:p>
              <a:p>
                <a:pPr marL="342900" indent="-342900">
                  <a:buAutoNum type="arabicPeriod"/>
                </a:pPr>
                <a:r>
                  <a:rPr lang="en-GB" sz="2000" dirty="0"/>
                  <a:t>Replace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GB" sz="2000" dirty="0"/>
                  <a:t> with a matrix including age survival and fecundity rates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F9674A-4888-4349-B935-8BDE2CD7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" y="5574025"/>
                <a:ext cx="7308476" cy="707886"/>
              </a:xfrm>
              <a:prstGeom prst="rect">
                <a:avLst/>
              </a:prstGeom>
              <a:blipFill>
                <a:blip r:embed="rId5"/>
                <a:stretch>
                  <a:fillRect l="-917" t="-5172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5">
                <a:extLst>
                  <a:ext uri="{FF2B5EF4-FFF2-40B4-BE49-F238E27FC236}">
                    <a16:creationId xmlns:a16="http://schemas.microsoft.com/office/drawing/2014/main" id="{58A578D9-E9C0-4FD2-A849-24AEFE8DC9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3124962"/>
                  </p:ext>
                </p:extLst>
              </p:nvPr>
            </p:nvGraphicFramePr>
            <p:xfrm>
              <a:off x="7797733" y="2502311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5">
                <a:extLst>
                  <a:ext uri="{FF2B5EF4-FFF2-40B4-BE49-F238E27FC236}">
                    <a16:creationId xmlns:a16="http://schemas.microsoft.com/office/drawing/2014/main" id="{58A578D9-E9C0-4FD2-A849-24AEFE8DC9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3124962"/>
                  </p:ext>
                </p:extLst>
              </p:nvPr>
            </p:nvGraphicFramePr>
            <p:xfrm>
              <a:off x="7797733" y="2502311"/>
              <a:ext cx="4100961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196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75196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91791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7361" r="-1173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0000" r="-5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00000" r="-40991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AD958A-86AA-4475-9F6A-728FFC485CDC}"/>
              </a:ext>
            </a:extLst>
          </p:cNvPr>
          <p:cNvCxnSpPr/>
          <p:nvPr/>
        </p:nvCxnSpPr>
        <p:spPr>
          <a:xfrm flipH="1">
            <a:off x="2633472" y="2401824"/>
            <a:ext cx="2062430" cy="5346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89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6FE9-E94B-4BE6-BF8E-D7ABA6CA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matrix models to calculate 2011</a:t>
            </a:r>
          </a:p>
        </p:txBody>
      </p:sp>
      <p:sp>
        <p:nvSpPr>
          <p:cNvPr id="17" name="Google Shape;57;p13">
            <a:extLst>
              <a:ext uri="{FF2B5EF4-FFF2-40B4-BE49-F238E27FC236}">
                <a16:creationId xmlns:a16="http://schemas.microsoft.com/office/drawing/2014/main" id="{168179E5-2D89-4C7C-997D-5C374C08254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5">
                <a:extLst>
                  <a:ext uri="{FF2B5EF4-FFF2-40B4-BE49-F238E27FC236}">
                    <a16:creationId xmlns:a16="http://schemas.microsoft.com/office/drawing/2014/main" id="{58A578D9-E9C0-4FD2-A849-24AEFE8DC9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90413861"/>
                  </p:ext>
                </p:extLst>
              </p:nvPr>
            </p:nvGraphicFramePr>
            <p:xfrm>
              <a:off x="6477114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5">
                <a:extLst>
                  <a:ext uri="{FF2B5EF4-FFF2-40B4-BE49-F238E27FC236}">
                    <a16:creationId xmlns:a16="http://schemas.microsoft.com/office/drawing/2014/main" id="{58A578D9-E9C0-4FD2-A849-24AEFE8DC9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90413861"/>
                  </p:ext>
                </p:extLst>
              </p:nvPr>
            </p:nvGraphicFramePr>
            <p:xfrm>
              <a:off x="6477114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612" r="-34328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563" r="-612844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1563" r="-512844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B996830-0345-401A-9F9D-9FBD17474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700" y="3614733"/>
                <a:ext cx="12052300" cy="2562229"/>
              </a:xfrm>
            </p:spPr>
            <p:txBody>
              <a:bodyPr/>
              <a:lstStyle/>
              <a:p>
                <a:r>
                  <a:rPr lang="en-GB" dirty="0"/>
                  <a:t>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,11</m:t>
                        </m:r>
                      </m:sub>
                    </m:sSub>
                  </m:oMath>
                </a14:m>
                <a:r>
                  <a:rPr lang="en-GB" dirty="0"/>
                  <a:t> we multiple the vector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) by the successive rows of the matrix (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0,11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∗0+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,11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∗0+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∗0=16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,11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∗0+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2,10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∗0=10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B996830-0345-401A-9F9D-9FBD17474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700" y="3614733"/>
                <a:ext cx="12052300" cy="2562229"/>
              </a:xfrm>
              <a:blipFill>
                <a:blip r:embed="rId3"/>
                <a:stretch>
                  <a:fillRect l="-910" t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A08A2D5-3412-44A7-B9B7-39A17F087838}"/>
              </a:ext>
            </a:extLst>
          </p:cNvPr>
          <p:cNvGrpSpPr/>
          <p:nvPr/>
        </p:nvGrpSpPr>
        <p:grpSpPr>
          <a:xfrm>
            <a:off x="2410460" y="1844763"/>
            <a:ext cx="3263793" cy="1319214"/>
            <a:chOff x="2410460" y="1844763"/>
            <a:chExt cx="3263793" cy="13192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FEDD24-CE15-4111-AE02-F35C701D56B0}"/>
                </a:ext>
              </a:extLst>
            </p:cNvPr>
            <p:cNvGrpSpPr/>
            <p:nvPr/>
          </p:nvGrpSpPr>
          <p:grpSpPr>
            <a:xfrm>
              <a:off x="4507706" y="1879042"/>
              <a:ext cx="442587" cy="1281825"/>
              <a:chOff x="3583038" y="4773090"/>
              <a:chExt cx="442587" cy="128182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6AF015-B768-4E30-98DF-4AB68DCE60C0}"/>
                  </a:ext>
                </a:extLst>
              </p:cNvPr>
              <p:cNvSpPr/>
              <p:nvPr/>
            </p:nvSpPr>
            <p:spPr>
              <a:xfrm>
                <a:off x="3583038" y="5634441"/>
                <a:ext cx="442587" cy="420474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CE4C32-3B21-4E85-B166-5531D716A74D}"/>
                  </a:ext>
                </a:extLst>
              </p:cNvPr>
              <p:cNvSpPr/>
              <p:nvPr/>
            </p:nvSpPr>
            <p:spPr>
              <a:xfrm>
                <a:off x="3583038" y="4773090"/>
                <a:ext cx="442587" cy="42047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D064B0-0652-4D6F-BC77-3551F927DDBB}"/>
                </a:ext>
              </a:extLst>
            </p:cNvPr>
            <p:cNvSpPr/>
            <p:nvPr/>
          </p:nvSpPr>
          <p:spPr>
            <a:xfrm>
              <a:off x="2410460" y="1844763"/>
              <a:ext cx="442586" cy="4547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736535-5F0C-422F-92BF-500B52B70149}"/>
                </a:ext>
              </a:extLst>
            </p:cNvPr>
            <p:cNvSpPr/>
            <p:nvPr/>
          </p:nvSpPr>
          <p:spPr>
            <a:xfrm>
              <a:off x="2410460" y="2290505"/>
              <a:ext cx="442586" cy="4547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FAD5BC-4421-47BB-A27C-53EEF8320347}"/>
                </a:ext>
              </a:extLst>
            </p:cNvPr>
            <p:cNvSpPr/>
            <p:nvPr/>
          </p:nvSpPr>
          <p:spPr>
            <a:xfrm>
              <a:off x="2410460" y="2709224"/>
              <a:ext cx="442586" cy="454753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2794C1-D5C6-481F-9FAF-3A1C6B51A3FC}"/>
                </a:ext>
              </a:extLst>
            </p:cNvPr>
            <p:cNvSpPr/>
            <p:nvPr/>
          </p:nvSpPr>
          <p:spPr>
            <a:xfrm>
              <a:off x="5231666" y="1879042"/>
              <a:ext cx="442587" cy="42047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A7C2D3-CE5E-4BF8-B6CC-CD23AAFD9454}"/>
                </a:ext>
              </a:extLst>
            </p:cNvPr>
            <p:cNvSpPr/>
            <p:nvPr/>
          </p:nvSpPr>
          <p:spPr>
            <a:xfrm>
              <a:off x="3748088" y="2307644"/>
              <a:ext cx="442587" cy="420474"/>
            </a:xfrm>
            <a:prstGeom prst="rect">
              <a:avLst/>
            </a:prstGeom>
            <a:solidFill>
              <a:srgbClr val="FF5CA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A3C5516-5D33-4DF4-A116-AC8CAF9740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748" y="1856955"/>
                <a:ext cx="5149088" cy="1757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A3C5516-5D33-4DF4-A116-AC8CAF97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48" y="1856955"/>
                <a:ext cx="5149088" cy="1757779"/>
              </a:xfrm>
              <a:prstGeom prst="rect">
                <a:avLst/>
              </a:prstGeom>
              <a:blipFill>
                <a:blip r:embed="rId4"/>
                <a:stretch>
                  <a:fillRect t="-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AD0D1D-E73B-479F-9249-6E57FD4EECE5}"/>
              </a:ext>
            </a:extLst>
          </p:cNvPr>
          <p:cNvSpPr/>
          <p:nvPr/>
        </p:nvSpPr>
        <p:spPr>
          <a:xfrm>
            <a:off x="2410460" y="1844763"/>
            <a:ext cx="442586" cy="131610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A8AF40-2679-4520-BBD5-6B56933FCD4E}"/>
              </a:ext>
            </a:extLst>
          </p:cNvPr>
          <p:cNvSpPr/>
          <p:nvPr/>
        </p:nvSpPr>
        <p:spPr>
          <a:xfrm>
            <a:off x="3756335" y="1879041"/>
            <a:ext cx="1917918" cy="4286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ECB0C5-E68C-45A3-992E-85890460847D}"/>
              </a:ext>
            </a:extLst>
          </p:cNvPr>
          <p:cNvSpPr/>
          <p:nvPr/>
        </p:nvSpPr>
        <p:spPr>
          <a:xfrm>
            <a:off x="3756335" y="2299516"/>
            <a:ext cx="1917918" cy="4286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65B404-F33C-4B7B-9D76-36717BDF6050}"/>
              </a:ext>
            </a:extLst>
          </p:cNvPr>
          <p:cNvSpPr/>
          <p:nvPr/>
        </p:nvSpPr>
        <p:spPr>
          <a:xfrm>
            <a:off x="3756335" y="2742823"/>
            <a:ext cx="1917918" cy="4286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5">
                <a:extLst>
                  <a:ext uri="{FF2B5EF4-FFF2-40B4-BE49-F238E27FC236}">
                    <a16:creationId xmlns:a16="http://schemas.microsoft.com/office/drawing/2014/main" id="{D29B5979-41A3-480A-99A2-8F1344C45E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6098640"/>
                  </p:ext>
                </p:extLst>
              </p:nvPr>
            </p:nvGraphicFramePr>
            <p:xfrm>
              <a:off x="6477114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5">
                <a:extLst>
                  <a:ext uri="{FF2B5EF4-FFF2-40B4-BE49-F238E27FC236}">
                    <a16:creationId xmlns:a16="http://schemas.microsoft.com/office/drawing/2014/main" id="{D29B5979-41A3-480A-99A2-8F1344C45E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6098640"/>
                  </p:ext>
                </p:extLst>
              </p:nvPr>
            </p:nvGraphicFramePr>
            <p:xfrm>
              <a:off x="6477114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7612" r="-34328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563" r="-612844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1563" r="-512844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5">
                <a:extLst>
                  <a:ext uri="{FF2B5EF4-FFF2-40B4-BE49-F238E27FC236}">
                    <a16:creationId xmlns:a16="http://schemas.microsoft.com/office/drawing/2014/main" id="{E34065DB-8D07-4398-B03C-6881331AE4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946048"/>
                  </p:ext>
                </p:extLst>
              </p:nvPr>
            </p:nvGraphicFramePr>
            <p:xfrm>
              <a:off x="6477110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5">
                <a:extLst>
                  <a:ext uri="{FF2B5EF4-FFF2-40B4-BE49-F238E27FC236}">
                    <a16:creationId xmlns:a16="http://schemas.microsoft.com/office/drawing/2014/main" id="{E34065DB-8D07-4398-B03C-6881331AE4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946048"/>
                  </p:ext>
                </p:extLst>
              </p:nvPr>
            </p:nvGraphicFramePr>
            <p:xfrm>
              <a:off x="6477110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7612" r="-34328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1563" r="-612844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01563" r="-512844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5">
                <a:extLst>
                  <a:ext uri="{FF2B5EF4-FFF2-40B4-BE49-F238E27FC236}">
                    <a16:creationId xmlns:a16="http://schemas.microsoft.com/office/drawing/2014/main" id="{4063946A-9DBB-41A9-B624-547EFAA9736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605266"/>
                  </p:ext>
                </p:extLst>
              </p:nvPr>
            </p:nvGraphicFramePr>
            <p:xfrm>
              <a:off x="6481349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Age</m:t>
                                    </m:r>
                                    <m:r>
                                      <a:rPr lang="en-GB" sz="18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5">
                <a:extLst>
                  <a:ext uri="{FF2B5EF4-FFF2-40B4-BE49-F238E27FC236}">
                    <a16:creationId xmlns:a16="http://schemas.microsoft.com/office/drawing/2014/main" id="{4063946A-9DBB-41A9-B624-547EFAA9736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605266"/>
                  </p:ext>
                </p:extLst>
              </p:nvPr>
            </p:nvGraphicFramePr>
            <p:xfrm>
              <a:off x="6481349" y="1254722"/>
              <a:ext cx="4709553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75">
                      <a:extLst>
                        <a:ext uri="{9D8B030D-6E8A-4147-A177-3AD203B41FA5}">
                          <a16:colId xmlns:a16="http://schemas.microsoft.com/office/drawing/2014/main" val="318688417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2148213540"/>
                        </a:ext>
                      </a:extLst>
                    </a:gridCol>
                    <a:gridCol w="663475">
                      <a:extLst>
                        <a:ext uri="{9D8B030D-6E8A-4147-A177-3AD203B41FA5}">
                          <a16:colId xmlns:a16="http://schemas.microsoft.com/office/drawing/2014/main" val="534467930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861986899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220850382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1587053395"/>
                        </a:ext>
                      </a:extLst>
                    </a:gridCol>
                    <a:gridCol w="679782">
                      <a:extLst>
                        <a:ext uri="{9D8B030D-6E8A-4147-A177-3AD203B41FA5}">
                          <a16:colId xmlns:a16="http://schemas.microsoft.com/office/drawing/2014/main" val="3722070791"/>
                        </a:ext>
                      </a:extLst>
                    </a:gridCol>
                  </a:tblGrid>
                  <a:tr h="3916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7904" r="-34431" b="-49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2862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1563" r="-611927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01563" r="-511927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>
                              <a:solidFill>
                                <a:schemeClr val="tx1"/>
                              </a:solidFill>
                            </a:rPr>
                            <a:t>Age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2009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2011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026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5C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D9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7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0.68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33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366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2.1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268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54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892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7752F53-AE78-4CD2-AD58-DAB01DA0E8A5}"/>
              </a:ext>
            </a:extLst>
          </p:cNvPr>
          <p:cNvSpPr/>
          <p:nvPr/>
        </p:nvSpPr>
        <p:spPr>
          <a:xfrm>
            <a:off x="10490199" y="2041547"/>
            <a:ext cx="696467" cy="371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185B26-3090-4060-8489-30FCB4269875}"/>
              </a:ext>
            </a:extLst>
          </p:cNvPr>
          <p:cNvSpPr/>
          <p:nvPr/>
        </p:nvSpPr>
        <p:spPr>
          <a:xfrm>
            <a:off x="10490198" y="2408250"/>
            <a:ext cx="696467" cy="371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254C0B-9C42-49C9-AF45-81483547B80C}"/>
              </a:ext>
            </a:extLst>
          </p:cNvPr>
          <p:cNvSpPr/>
          <p:nvPr/>
        </p:nvSpPr>
        <p:spPr>
          <a:xfrm>
            <a:off x="10490196" y="2764903"/>
            <a:ext cx="696467" cy="371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8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5" grpId="0" animBg="1"/>
      <p:bldP spid="24" grpId="0" animBg="1"/>
      <p:bldP spid="24" grpId="1" animBg="1"/>
      <p:bldP spid="26" grpId="0" animBg="1"/>
      <p:bldP spid="26" grpId="1" animBg="1"/>
      <p:bldP spid="28" grpId="0" animBg="1"/>
      <p:bldP spid="25" grpId="0" animBg="1"/>
      <p:bldP spid="25" grpId="1" animBg="1"/>
      <p:bldP spid="29" grpId="0" animBg="1"/>
      <p:bldP spid="29" grpId="1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1457</Words>
  <Application>Microsoft Office PowerPoint</Application>
  <PresentationFormat>Widescreen</PresentationFormat>
  <Paragraphs>576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Cambria Math</vt:lpstr>
      <vt:lpstr>Calibri Light</vt:lpstr>
      <vt:lpstr>Office Theme</vt:lpstr>
      <vt:lpstr>Age based matrix models</vt:lpstr>
      <vt:lpstr>The problem with geometric growth models</vt:lpstr>
      <vt:lpstr>Motivating example; Helmeted honeyeater</vt:lpstr>
      <vt:lpstr>Let’s predict the future of honeyeaters!</vt:lpstr>
      <vt:lpstr>Let’s predict the future of honeyeaters!</vt:lpstr>
      <vt:lpstr>Let’s predict the future of honeyeaters!</vt:lpstr>
      <vt:lpstr>To do this, we exploited age based life histories</vt:lpstr>
      <vt:lpstr>Mathematical representation</vt:lpstr>
      <vt:lpstr>Using matrix models to calculate 2011</vt:lpstr>
      <vt:lpstr>How to read the matrix A</vt:lpstr>
      <vt:lpstr>What about for older animals? E.g. Species which live for 6 years</vt:lpstr>
      <vt:lpstr>Breeding season and data collection timing</vt:lpstr>
      <vt:lpstr>Pre-breeding data collection</vt:lpstr>
      <vt:lpstr>Post breeding data collection</vt:lpstr>
      <vt:lpstr>Refining F_Age 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based matrix models</dc:title>
  <dc:creator>Deon Roos</dc:creator>
  <cp:lastModifiedBy>Deon Roos</cp:lastModifiedBy>
  <cp:revision>48</cp:revision>
  <dcterms:created xsi:type="dcterms:W3CDTF">2021-01-22T16:02:31Z</dcterms:created>
  <dcterms:modified xsi:type="dcterms:W3CDTF">2021-02-15T10:43:39Z</dcterms:modified>
</cp:coreProperties>
</file>